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0546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2569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604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063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395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574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42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208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680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86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387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4E6BA-994B-40D9-948E-310AB7F41805}" type="datetimeFigureOut">
              <a:rPr lang="es-AR" smtClean="0"/>
              <a:t>3/3/2020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3FEA-D4EA-4A17-89C4-5A45BFBE7AB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29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45A8D1-3609-45EB-AC8C-6D27E15EE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24969"/>
            <a:ext cx="7772400" cy="1754326"/>
          </a:xfrm>
        </p:spPr>
        <p:txBody>
          <a:bodyPr/>
          <a:lstStyle/>
          <a:p>
            <a:r>
              <a:rPr lang="es-AR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MICROBIOLOGÍA CLÍNICA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1CBCF7-FDBC-478F-8717-137A488ED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42869"/>
            <a:ext cx="6858000" cy="973737"/>
          </a:xfrm>
        </p:spPr>
        <p:txBody>
          <a:bodyPr/>
          <a:lstStyle/>
          <a:p>
            <a:r>
              <a:rPr lang="es-AR" dirty="0"/>
              <a:t>PRESENTACIÓN DE CASOS CLÍNICOS </a:t>
            </a:r>
          </a:p>
          <a:p>
            <a:r>
              <a:rPr lang="es-AR" dirty="0"/>
              <a:t>ABRIL 2020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C2E4139-859F-4D47-9CDF-97F1D0F49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9" y="56551"/>
            <a:ext cx="1703913" cy="1904844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5FB4149C-7894-48E3-B8E7-CB31183AE42B}"/>
              </a:ext>
            </a:extLst>
          </p:cNvPr>
          <p:cNvSpPr txBox="1"/>
          <p:nvPr/>
        </p:nvSpPr>
        <p:spPr>
          <a:xfrm>
            <a:off x="1858073" y="125569"/>
            <a:ext cx="117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350" dirty="0">
                <a:solidFill>
                  <a:srgbClr val="FF0000"/>
                </a:solidFill>
              </a:rPr>
              <a:t>LOGO DE SU INSTUTUCIÓN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6CF0433-7260-447D-8BD9-0156996918D1}"/>
              </a:ext>
            </a:extLst>
          </p:cNvPr>
          <p:cNvSpPr/>
          <p:nvPr/>
        </p:nvSpPr>
        <p:spPr>
          <a:xfrm>
            <a:off x="1753452" y="131011"/>
            <a:ext cx="1569611" cy="18303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 sz="135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88AA613-BAED-4087-A084-E14282742E96}"/>
              </a:ext>
            </a:extLst>
          </p:cNvPr>
          <p:cNvSpPr txBox="1"/>
          <p:nvPr/>
        </p:nvSpPr>
        <p:spPr>
          <a:xfrm>
            <a:off x="295507" y="4955734"/>
            <a:ext cx="81626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  <a:p>
            <a:r>
              <a:rPr lang="es-AR" dirty="0"/>
              <a:t>SERVICIO DE MICROBIOLOGÍA, HOSPITAL ……….</a:t>
            </a:r>
          </a:p>
          <a:p>
            <a:r>
              <a:rPr lang="es-AR" dirty="0"/>
              <a:t> </a:t>
            </a:r>
          </a:p>
          <a:p>
            <a:r>
              <a:rPr lang="es-AR" dirty="0"/>
              <a:t>JEFE DE SERVICIO: ……………….</a:t>
            </a:r>
          </a:p>
          <a:p>
            <a:endParaRPr lang="es-AR" dirty="0"/>
          </a:p>
          <a:p>
            <a:r>
              <a:rPr lang="es-AR" dirty="0"/>
              <a:t>AUTORES:………………….</a:t>
            </a:r>
          </a:p>
          <a:p>
            <a:endParaRPr lang="es-AR" dirty="0"/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9594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4E2EF-44F7-46DB-AA7B-E7031D46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Datos clínicos </a:t>
            </a:r>
            <a:r>
              <a:rPr lang="es-AR" sz="2000" dirty="0">
                <a:solidFill>
                  <a:srgbClr val="FF0000"/>
                </a:solidFill>
              </a:rPr>
              <a:t>(1-2 diapositivas)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7AB34-26C7-4A28-ABF6-C0E60E3E9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rgbClr val="FF0000"/>
                </a:solidFill>
              </a:rPr>
              <a:t>Aquí debe redactarse la condición clínica en la que ingresa el paciente, el motivo de su consulta, los signos, síntomas y las apreciaciones médicas. Pueden adjuntarse fotografías.</a:t>
            </a:r>
          </a:p>
          <a:p>
            <a:pPr marL="0" indent="0" algn="just">
              <a:buNone/>
            </a:pP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32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4E2EF-44F7-46DB-AA7B-E7031D46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Pruebas de laboratorio </a:t>
            </a:r>
            <a:r>
              <a:rPr lang="es-AR" sz="2400" dirty="0">
                <a:solidFill>
                  <a:srgbClr val="FF0000"/>
                </a:solidFill>
              </a:rPr>
              <a:t>(1 diapositiva)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7AB34-26C7-4A28-ABF6-C0E60E3E9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>
                <a:solidFill>
                  <a:srgbClr val="FF0000"/>
                </a:solidFill>
              </a:rPr>
              <a:t>Aquí debe especificarse qué análisis de laboratorio ha solicitado el médico y la sospecha clínica.</a:t>
            </a:r>
          </a:p>
        </p:txBody>
      </p:sp>
    </p:spTree>
    <p:extLst>
      <p:ext uri="{BB962C8B-B14F-4D97-AF65-F5344CB8AC3E}">
        <p14:creationId xmlns:p14="http://schemas.microsoft.com/office/powerpoint/2010/main" val="980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4E2EF-44F7-46DB-AA7B-E7031D46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Resultados</a:t>
            </a:r>
            <a:r>
              <a:rPr lang="es-AR" dirty="0"/>
              <a:t> </a:t>
            </a:r>
            <a:r>
              <a:rPr lang="es-AR" sz="2400" dirty="0">
                <a:solidFill>
                  <a:srgbClr val="FF0000"/>
                </a:solidFill>
              </a:rPr>
              <a:t>(2-3 diapositivas)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7AB34-26C7-4A28-ABF6-C0E60E3E9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5778"/>
            <a:ext cx="78867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es-AR" dirty="0">
                <a:solidFill>
                  <a:srgbClr val="FF0000"/>
                </a:solidFill>
              </a:rPr>
              <a:t>Cuando sea apropiado, para cada test, se recomienda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dirty="0">
                <a:solidFill>
                  <a:srgbClr val="FF0000"/>
                </a:solidFill>
              </a:rPr>
              <a:t>mencionar de manera sintética y de forma escrita u oral el </a:t>
            </a:r>
            <a:r>
              <a:rPr lang="es-AR" b="1" dirty="0">
                <a:solidFill>
                  <a:srgbClr val="FF0000"/>
                </a:solidFill>
              </a:rPr>
              <a:t>fundamento del método</a:t>
            </a:r>
            <a:r>
              <a:rPr lang="es-AR" dirty="0">
                <a:solidFill>
                  <a:srgbClr val="FF0000"/>
                </a:solidFill>
              </a:rPr>
              <a:t> que se utiliza, los </a:t>
            </a:r>
            <a:r>
              <a:rPr lang="es-AR" b="1" dirty="0">
                <a:solidFill>
                  <a:srgbClr val="FF0000"/>
                </a:solidFill>
              </a:rPr>
              <a:t>valores/resultados obtenidos </a:t>
            </a:r>
            <a:r>
              <a:rPr lang="es-AR" dirty="0">
                <a:solidFill>
                  <a:srgbClr val="FF0000"/>
                </a:solidFill>
              </a:rPr>
              <a:t>y la </a:t>
            </a:r>
            <a:r>
              <a:rPr lang="es-AR" b="1" dirty="0">
                <a:solidFill>
                  <a:srgbClr val="FF0000"/>
                </a:solidFill>
              </a:rPr>
              <a:t>implicancia </a:t>
            </a:r>
            <a:r>
              <a:rPr lang="es-AR" dirty="0">
                <a:solidFill>
                  <a:srgbClr val="FF0000"/>
                </a:solidFill>
              </a:rPr>
              <a:t>del mismo en el contexto del paciente. Los resultados </a:t>
            </a:r>
            <a:r>
              <a:rPr lang="es-AR" b="1" dirty="0">
                <a:solidFill>
                  <a:srgbClr val="FF0000"/>
                </a:solidFill>
              </a:rPr>
              <a:t>deben</a:t>
            </a:r>
            <a:r>
              <a:rPr lang="es-AR" dirty="0">
                <a:solidFill>
                  <a:srgbClr val="FF0000"/>
                </a:solidFill>
              </a:rPr>
              <a:t> estar expresados según recomendaciones y unidades internacionales.</a:t>
            </a:r>
          </a:p>
          <a:p>
            <a:pPr algn="just"/>
            <a:r>
              <a:rPr lang="es-AR" dirty="0">
                <a:solidFill>
                  <a:srgbClr val="FF0000"/>
                </a:solidFill>
              </a:rPr>
              <a:t>Es conveniente informar las interferencias y la </a:t>
            </a:r>
            <a:r>
              <a:rPr lang="es-AR" b="1" dirty="0">
                <a:solidFill>
                  <a:srgbClr val="FF0000"/>
                </a:solidFill>
              </a:rPr>
              <a:t>sensibilidad y especificidad</a:t>
            </a:r>
            <a:r>
              <a:rPr lang="es-AR" dirty="0">
                <a:solidFill>
                  <a:srgbClr val="FF0000"/>
                </a:solidFill>
              </a:rPr>
              <a:t> de los métodos.</a:t>
            </a:r>
          </a:p>
          <a:p>
            <a:pPr algn="just"/>
            <a:r>
              <a:rPr lang="es-AR" dirty="0">
                <a:solidFill>
                  <a:srgbClr val="FF0000"/>
                </a:solidFill>
              </a:rPr>
              <a:t>Adjunte fotografías de todas las pruebas que considere de importancia para la interpretación del caso clínico</a:t>
            </a:r>
          </a:p>
          <a:p>
            <a:pPr marL="0" indent="0" algn="just">
              <a:buNone/>
            </a:pP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5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4E2EF-44F7-46DB-AA7B-E7031D46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Conclusiones</a:t>
            </a:r>
            <a:r>
              <a:rPr lang="es-AR" dirty="0"/>
              <a:t> </a:t>
            </a:r>
            <a:r>
              <a:rPr lang="es-AR" sz="2400" dirty="0">
                <a:solidFill>
                  <a:srgbClr val="FF0000"/>
                </a:solidFill>
              </a:rPr>
              <a:t>(1 - 2 diapositivas)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97AB34-26C7-4A28-ABF6-C0E60E3E9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dirty="0">
                <a:solidFill>
                  <a:srgbClr val="FF0000"/>
                </a:solidFill>
              </a:rPr>
              <a:t>En base a los resultados de laboratorio, mencione si ha podido llegar a un diagnóstico, o si necesita de pruebas complementarias (en ese caso mencione cuáles).</a:t>
            </a:r>
          </a:p>
          <a:p>
            <a:pPr algn="just"/>
            <a:r>
              <a:rPr lang="es-AR" dirty="0">
                <a:solidFill>
                  <a:srgbClr val="FF0000"/>
                </a:solidFill>
              </a:rPr>
              <a:t>De ser posible, indique algoritmos diagnósticos</a:t>
            </a:r>
          </a:p>
          <a:p>
            <a:pPr algn="just"/>
            <a:r>
              <a:rPr lang="es-AR" dirty="0">
                <a:solidFill>
                  <a:srgbClr val="FF0000"/>
                </a:solidFill>
              </a:rPr>
              <a:t>Mencione las características biológicas del microorganismo, su reservorio natural, la epidemiología y la forma de tratamiento.</a:t>
            </a:r>
          </a:p>
          <a:p>
            <a:pPr algn="just"/>
            <a:r>
              <a:rPr lang="es-AR" dirty="0">
                <a:solidFill>
                  <a:srgbClr val="FF0000"/>
                </a:solidFill>
              </a:rPr>
              <a:t>Investigue y mencione si existe algún artículo publicado en la web en la que se describa un caso similar.</a:t>
            </a:r>
          </a:p>
          <a:p>
            <a:pPr marL="0" indent="0" algn="just">
              <a:buNone/>
            </a:pP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08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260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Segoe UI Black</vt:lpstr>
      <vt:lpstr>Tema de Office</vt:lpstr>
      <vt:lpstr>MICROBIOLOGÍA CLÍNICA</vt:lpstr>
      <vt:lpstr>Datos clínicos (1-2 diapositivas)</vt:lpstr>
      <vt:lpstr>Pruebas de laboratorio (1 diapositiva)</vt:lpstr>
      <vt:lpstr>Resultados (2-3 diapositivas) </vt:lpstr>
      <vt:lpstr>Conclusiones (1 - 2 diapositivas)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MICROBIOLOGÍA CLÍNICA</dc:title>
  <dc:creator>Eduardo Masat</dc:creator>
  <cp:lastModifiedBy>Eduardo Masat</cp:lastModifiedBy>
  <cp:revision>7</cp:revision>
  <dcterms:created xsi:type="dcterms:W3CDTF">2020-02-10T01:22:38Z</dcterms:created>
  <dcterms:modified xsi:type="dcterms:W3CDTF">2020-03-03T15:21:36Z</dcterms:modified>
</cp:coreProperties>
</file>